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694efcffb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f694efcffb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694efcffb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f694efcffb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694efcffb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f694efcffb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694efcffb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f694efcffb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694efcffb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f694efcffb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94efcff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94efcff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6a10434cc_1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f6a10434cc_1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f6a10434cc_1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f6a10434cc_1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694efcffb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694efcffb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694efcff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694efcff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694efcffb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f694efcffb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694efcffb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f694efcff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694efcff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694efcff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694efcff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f694efcff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694efcff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694efcff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694efcff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694efcff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7629000" cy="14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Walmart Sales Analysis</a:t>
            </a:r>
            <a:endParaRPr sz="45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943600" y="3083525"/>
            <a:ext cx="34158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By Pasumarthi Sri Sreshta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/>
          <p:nvPr>
            <p:ph type="title"/>
          </p:nvPr>
        </p:nvSpPr>
        <p:spPr>
          <a:xfrm>
            <a:off x="297100" y="316700"/>
            <a:ext cx="5796000" cy="7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SQL Query 7: Top 5 Products by Unit Price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89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0" lang="en" sz="1650">
                <a:latin typeface="Times New Roman"/>
                <a:ea typeface="Times New Roman"/>
                <a:cs typeface="Times New Roman"/>
                <a:sym typeface="Times New Roman"/>
              </a:rPr>
              <a:t>Query: List the top 5 products by unit price.</a:t>
            </a:r>
            <a:endParaRPr b="0"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300"/>
            <a:ext cx="6794309" cy="38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>
            <p:ph type="title"/>
          </p:nvPr>
        </p:nvSpPr>
        <p:spPr>
          <a:xfrm>
            <a:off x="127675" y="545925"/>
            <a:ext cx="78552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SQL Query 8: High Gross Income Transactions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89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Query: Find sales transactions with a gross income greater than 30.</a:t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23"/>
          <p:cNvPicPr preferRelativeResize="0"/>
          <p:nvPr/>
        </p:nvPicPr>
        <p:blipFill rotWithShape="1">
          <a:blip r:embed="rId3">
            <a:alphaModFix/>
          </a:blip>
          <a:srcRect b="17823" l="0" r="17823" t="0"/>
          <a:stretch/>
        </p:blipFill>
        <p:spPr>
          <a:xfrm>
            <a:off x="361050" y="1132075"/>
            <a:ext cx="7014024" cy="394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>
            <p:ph type="title"/>
          </p:nvPr>
        </p:nvSpPr>
        <p:spPr>
          <a:xfrm>
            <a:off x="209325" y="346375"/>
            <a:ext cx="64491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SQL Query 9: Weekend Sales Transactions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Query: Retrieve sales transactions that occurred on weekends</a:t>
            </a:r>
            <a:r>
              <a:rPr b="0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346" name="Google Shape;3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9775"/>
            <a:ext cx="6295690" cy="35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type="title"/>
          </p:nvPr>
        </p:nvSpPr>
        <p:spPr>
          <a:xfrm>
            <a:off x="136750" y="174000"/>
            <a:ext cx="6966300" cy="13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SQL Query 10: Monthly Sales and Gross Income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Font typeface="Times New Roman"/>
              <a:buChar char="●"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Query: Calculate the total sales and gross income for each month.</a:t>
            </a:r>
            <a:endParaRPr/>
          </a:p>
        </p:txBody>
      </p:sp>
      <p:pic>
        <p:nvPicPr>
          <p:cNvPr id="352" name="Google Shape;3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5400"/>
            <a:ext cx="5876798" cy="33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>
            <p:ph type="title"/>
          </p:nvPr>
        </p:nvSpPr>
        <p:spPr>
          <a:xfrm>
            <a:off x="263750" y="237500"/>
            <a:ext cx="67848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SQL Query 11: Sales After 6 PM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Font typeface="Times New Roman"/>
              <a:buChar char="●"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Query: Find the number of sales transactions that occurred after 6 PM.</a:t>
            </a:r>
            <a:endParaRPr/>
          </a:p>
        </p:txBody>
      </p:sp>
      <p:pic>
        <p:nvPicPr>
          <p:cNvPr id="358" name="Google Shape;3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1100"/>
            <a:ext cx="6204446" cy="349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236550" y="264725"/>
            <a:ext cx="6875400" cy="10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SQL </a:t>
            </a: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Query 12: Sales Above Average Total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Font typeface="Times New Roman"/>
              <a:buChar char="●"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Query: List the sales transactions that have a higher total than the average total of all transactions.</a:t>
            </a:r>
            <a:endParaRPr/>
          </a:p>
        </p:txBody>
      </p:sp>
      <p:pic>
        <p:nvPicPr>
          <p:cNvPr id="364" name="Google Shape;3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8725"/>
            <a:ext cx="6279778" cy="35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227475" y="219350"/>
            <a:ext cx="7038600" cy="10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Query 13: Cumulative Gross Income by Branch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Font typeface="Times New Roman"/>
              <a:buChar char="●"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Query: Calculate the cumulative gross income for each branch by date.</a:t>
            </a:r>
            <a:endParaRPr/>
          </a:p>
        </p:txBody>
      </p:sp>
      <p:pic>
        <p:nvPicPr>
          <p:cNvPr id="370" name="Google Shape;3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5050"/>
            <a:ext cx="6392976" cy="359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 txBox="1"/>
          <p:nvPr>
            <p:ph type="title"/>
          </p:nvPr>
        </p:nvSpPr>
        <p:spPr>
          <a:xfrm>
            <a:off x="254700" y="164925"/>
            <a:ext cx="7056900" cy="11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SQL Query 14: Total COGS by Customer Type and City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Query: Find the total cost of goods sold (COGS) for each customer type in each city.</a:t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6" name="Google Shape;3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75" y="1357200"/>
            <a:ext cx="6247598" cy="351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405125" y="334125"/>
            <a:ext cx="51237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936725" y="1542725"/>
            <a:ext cx="6399600" cy="22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1) </a:t>
            </a:r>
            <a:r>
              <a:rPr lang="en" sz="2000"/>
              <a:t>Dataset overview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2) Insights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45125" y="295075"/>
            <a:ext cx="5723700" cy="6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Dataset Overview</a:t>
            </a:r>
            <a:endParaRPr sz="3900"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560400" y="1110100"/>
            <a:ext cx="3484200" cy="3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122"/>
              <a:t>The dataset consists of the following columns: </a:t>
            </a:r>
            <a:endParaRPr sz="11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122"/>
              <a:t>• Invoice_ID: Unique identifier for each invoice. </a:t>
            </a:r>
            <a:endParaRPr sz="11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122"/>
              <a:t>• Branch: Branch of the store where the sale took place.    </a:t>
            </a:r>
            <a:endParaRPr sz="11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122"/>
              <a:t>• City: City where the store branch is located. </a:t>
            </a:r>
            <a:endParaRPr sz="11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122"/>
              <a:t>• Customer_type: Type of customer (e.g., Member, Normal). </a:t>
            </a:r>
            <a:endParaRPr sz="11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122"/>
              <a:t>• Gender: Gender of the customer.</a:t>
            </a:r>
            <a:endParaRPr sz="11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122"/>
              <a:t> • Product_line: Category of the product sold. </a:t>
            </a:r>
            <a:endParaRPr sz="11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122"/>
              <a:t>• Unit_price: Price per unit of the product. </a:t>
            </a:r>
            <a:endParaRPr sz="11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122"/>
              <a:t>• Quantity: Quantity of the product sold. </a:t>
            </a:r>
            <a:endParaRPr sz="11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522"/>
          </a:p>
        </p:txBody>
      </p:sp>
      <p:sp>
        <p:nvSpPr>
          <p:cNvPr id="291" name="Google Shape;291;p15"/>
          <p:cNvSpPr txBox="1"/>
          <p:nvPr/>
        </p:nvSpPr>
        <p:spPr>
          <a:xfrm>
            <a:off x="4395900" y="1453900"/>
            <a:ext cx="39099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Tax_5%: Tax applied on the sale. 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Total: Total amount of the sale. 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Date: Date of the transaction. 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Time: Time of the transaction. 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Payment: Payment method used (e.g., Cash, Credit Card).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• cogs: Cost of goods sold. 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gross_margin_percentage: Gross margin percentage. 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gross_income: Gross income from the sale. 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Rating: Customer rating for the purchase. 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2675" y="234450"/>
            <a:ext cx="7761900" cy="12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SQL Query 1: Sales by Specific Branch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500">
                <a:latin typeface="Times New Roman"/>
                <a:ea typeface="Times New Roman"/>
                <a:cs typeface="Times New Roman"/>
                <a:sym typeface="Times New Roman"/>
              </a:rPr>
              <a:t>Query: Retrieve all columns for sales made in Branch 'A'.</a:t>
            </a:r>
            <a:endParaRPr sz="8400"/>
          </a:p>
        </p:txBody>
      </p:sp>
      <p:pic>
        <p:nvPicPr>
          <p:cNvPr id="297" name="Google Shape;297;p16"/>
          <p:cNvPicPr preferRelativeResize="0"/>
          <p:nvPr/>
        </p:nvPicPr>
        <p:blipFill rotWithShape="1">
          <a:blip r:embed="rId3">
            <a:alphaModFix/>
          </a:blip>
          <a:srcRect b="0" l="25026" r="0" t="0"/>
          <a:stretch/>
        </p:blipFill>
        <p:spPr>
          <a:xfrm>
            <a:off x="771075" y="1450350"/>
            <a:ext cx="4934851" cy="363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92450" y="212025"/>
            <a:ext cx="6446400" cy="10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latin typeface="Times New Roman"/>
                <a:ea typeface="Times New Roman"/>
                <a:cs typeface="Times New Roman"/>
                <a:sym typeface="Times New Roman"/>
              </a:rPr>
              <a:t>SQL Query 2: Total Sales per Product Line</a:t>
            </a:r>
            <a:endParaRPr sz="2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89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0" lang="en" sz="1650">
                <a:latin typeface="Times New Roman"/>
                <a:ea typeface="Times New Roman"/>
                <a:cs typeface="Times New Roman"/>
                <a:sym typeface="Times New Roman"/>
              </a:rPr>
              <a:t>Query: Find the total sales for each product line.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0925"/>
            <a:ext cx="6435869" cy="362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313975" y="381300"/>
            <a:ext cx="6676200" cy="10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latin typeface="Times New Roman"/>
                <a:ea typeface="Times New Roman"/>
                <a:cs typeface="Times New Roman"/>
                <a:sym typeface="Times New Roman"/>
              </a:rPr>
              <a:t>SQL Query 3: Cash Payment Transactions</a:t>
            </a:r>
            <a:endParaRPr sz="2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89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0" lang="en" sz="1650">
                <a:latin typeface="Times New Roman"/>
                <a:ea typeface="Times New Roman"/>
                <a:cs typeface="Times New Roman"/>
                <a:sym typeface="Times New Roman"/>
              </a:rPr>
              <a:t>Query: List all sales transactions where the payment method was 'Cash'.</a:t>
            </a:r>
            <a:endParaRPr b="0"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6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5400"/>
            <a:ext cx="6143467" cy="3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title"/>
          </p:nvPr>
        </p:nvSpPr>
        <p:spPr>
          <a:xfrm>
            <a:off x="155075" y="256875"/>
            <a:ext cx="59079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SQL Query 4: Gross Income by City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0" lang="en" sz="1500">
                <a:latin typeface="Times New Roman"/>
                <a:ea typeface="Times New Roman"/>
                <a:cs typeface="Times New Roman"/>
                <a:sym typeface="Times New Roman"/>
              </a:rPr>
              <a:t>Query: Calculate the total gross income generated in each city.</a:t>
            </a:r>
            <a:endParaRPr sz="1500"/>
          </a:p>
        </p:txBody>
      </p:sp>
      <p:pic>
        <p:nvPicPr>
          <p:cNvPr id="315" name="Google Shape;3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575" y="1645325"/>
            <a:ext cx="5316274" cy="29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9"/>
          <p:cNvPicPr preferRelativeResize="0"/>
          <p:nvPr/>
        </p:nvPicPr>
        <p:blipFill rotWithShape="1">
          <a:blip r:embed="rId4">
            <a:alphaModFix/>
          </a:blip>
          <a:srcRect b="45381" l="11097" r="46511" t="37334"/>
          <a:stretch/>
        </p:blipFill>
        <p:spPr>
          <a:xfrm>
            <a:off x="205350" y="1682700"/>
            <a:ext cx="3241099" cy="11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237325" y="226950"/>
            <a:ext cx="6012600" cy="9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SQL Query 5: Average Customer Rating per Branch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0" lang="en" sz="1500">
                <a:latin typeface="Times New Roman"/>
                <a:ea typeface="Times New Roman"/>
                <a:cs typeface="Times New Roman"/>
                <a:sym typeface="Times New Roman"/>
              </a:rPr>
              <a:t>Query: Find the average rating given by customers in each branch.</a:t>
            </a:r>
            <a:endParaRPr b="0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6150"/>
            <a:ext cx="6515467" cy="36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type="title"/>
          </p:nvPr>
        </p:nvSpPr>
        <p:spPr>
          <a:xfrm>
            <a:off x="110225" y="99900"/>
            <a:ext cx="6274200" cy="10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SQL Query 6: Total Quantity Sold per Product Line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0" lang="en" sz="1500">
                <a:latin typeface="Times New Roman"/>
                <a:ea typeface="Times New Roman"/>
                <a:cs typeface="Times New Roman"/>
                <a:sym typeface="Times New Roman"/>
              </a:rPr>
              <a:t>Query: Determine the total quantity of each product line sold.</a:t>
            </a:r>
            <a:endParaRPr sz="1500"/>
          </a:p>
        </p:txBody>
      </p:sp>
      <p:pic>
        <p:nvPicPr>
          <p:cNvPr id="328" name="Google Shape;328;p21"/>
          <p:cNvPicPr preferRelativeResize="0"/>
          <p:nvPr/>
        </p:nvPicPr>
        <p:blipFill rotWithShape="1">
          <a:blip r:embed="rId3">
            <a:alphaModFix/>
          </a:blip>
          <a:srcRect b="4227" l="-10754" r="0" t="37463"/>
          <a:stretch/>
        </p:blipFill>
        <p:spPr>
          <a:xfrm>
            <a:off x="110225" y="1533078"/>
            <a:ext cx="8187077" cy="268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